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4" r:id="rId9"/>
    <p:sldId id="264" r:id="rId10"/>
    <p:sldId id="285" r:id="rId11"/>
    <p:sldId id="286" r:id="rId12"/>
    <p:sldId id="265" r:id="rId13"/>
    <p:sldId id="266" r:id="rId14"/>
    <p:sldId id="267" r:id="rId15"/>
    <p:sldId id="268" r:id="rId16"/>
    <p:sldId id="269" r:id="rId17"/>
    <p:sldId id="270" r:id="rId18"/>
    <p:sldId id="361" r:id="rId19"/>
    <p:sldId id="272" r:id="rId20"/>
    <p:sldId id="287" r:id="rId21"/>
    <p:sldId id="274" r:id="rId22"/>
    <p:sldId id="275" r:id="rId23"/>
    <p:sldId id="278" r:id="rId24"/>
    <p:sldId id="279" r:id="rId25"/>
    <p:sldId id="362" r:id="rId26"/>
    <p:sldId id="281" r:id="rId27"/>
    <p:sldId id="282" r:id="rId28"/>
    <p:sldId id="283" r:id="rId29"/>
    <p:sldId id="297" r:id="rId30"/>
    <p:sldId id="298" r:id="rId31"/>
    <p:sldId id="299" r:id="rId32"/>
    <p:sldId id="314" r:id="rId33"/>
    <p:sldId id="315" r:id="rId34"/>
    <p:sldId id="316" r:id="rId35"/>
    <p:sldId id="317" r:id="rId36"/>
    <p:sldId id="302" r:id="rId37"/>
    <p:sldId id="303" r:id="rId38"/>
    <p:sldId id="363" r:id="rId39"/>
    <p:sldId id="305" r:id="rId40"/>
    <p:sldId id="307" r:id="rId41"/>
    <p:sldId id="308" r:id="rId42"/>
    <p:sldId id="364" r:id="rId43"/>
    <p:sldId id="309" r:id="rId44"/>
    <p:sldId id="365" r:id="rId45"/>
    <p:sldId id="310" r:id="rId46"/>
    <p:sldId id="366" r:id="rId47"/>
    <p:sldId id="311" r:id="rId48"/>
    <p:sldId id="312" r:id="rId49"/>
    <p:sldId id="313" r:id="rId50"/>
    <p:sldId id="331" r:id="rId51"/>
    <p:sldId id="333" r:id="rId52"/>
    <p:sldId id="332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52" r:id="rId61"/>
    <p:sldId id="353" r:id="rId62"/>
    <p:sldId id="354" r:id="rId63"/>
    <p:sldId id="355" r:id="rId64"/>
    <p:sldId id="356" r:id="rId65"/>
    <p:sldId id="351" r:id="rId66"/>
    <p:sldId id="358" r:id="rId67"/>
    <p:sldId id="359" r:id="rId68"/>
    <p:sldId id="360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3777" autoAdjust="0"/>
  </p:normalViewPr>
  <p:slideViewPr>
    <p:cSldViewPr snapToGrid="0" snapToObjects="1">
      <p:cViewPr varScale="1">
        <p:scale>
          <a:sx n="93" d="100"/>
          <a:sy n="93" d="100"/>
        </p:scale>
        <p:origin x="20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13D28-15AF-C94B-9D2C-D37978734DB8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EBA17-80FF-2040-B8FB-99B90DD14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3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idea what p&gt;&lt;d is. Definitely not English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EBA17-80FF-2040-B8FB-99B90DD147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EBA17-80FF-2040-B8FB-99B90DD147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do the same thing as how 7 joins in the previous slide, needs to reinstate new structure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EBA17-80FF-2040-B8FB-99B90DD147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8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EBA17-80FF-2040-B8FB-99B90DD147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0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0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1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3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6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2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1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6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DEDE8-8E68-A145-AF69-2DD88F51B439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7560F-6858-F148-9824-20F1BCEFB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7210"/>
            <a:ext cx="8229600" cy="1143000"/>
          </a:xfrm>
        </p:spPr>
        <p:txBody>
          <a:bodyPr/>
          <a:lstStyle/>
          <a:p>
            <a:r>
              <a:rPr lang="en-US" dirty="0"/>
              <a:t>Coordinator Election</a:t>
            </a:r>
          </a:p>
        </p:txBody>
      </p:sp>
    </p:spTree>
    <p:extLst>
      <p:ext uri="{BB962C8B-B14F-4D97-AF65-F5344CB8AC3E}">
        <p14:creationId xmlns:p14="http://schemas.microsoft.com/office/powerpoint/2010/main" val="674114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When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(for j &gt; </a:t>
            </a:r>
            <a:r>
              <a:rPr lang="en-US" dirty="0" err="1"/>
              <a:t>i</a:t>
            </a:r>
            <a:r>
              <a:rPr lang="en-US" dirty="0"/>
              <a:t>) receives the message from P</a:t>
            </a:r>
            <a:r>
              <a:rPr lang="en-US" baseline="-25000" dirty="0"/>
              <a:t>i,</a:t>
            </a:r>
            <a:r>
              <a:rPr lang="en-US" dirty="0"/>
              <a:t> it answers P</a:t>
            </a:r>
            <a:r>
              <a:rPr lang="en-US" baseline="-25000" dirty="0"/>
              <a:t>i,</a:t>
            </a:r>
            <a:r>
              <a:rPr lang="en-US" dirty="0"/>
              <a:t> calls an election and try to win itself as a coordinator.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Note that the answer to P</a:t>
            </a:r>
            <a:r>
              <a:rPr lang="en-US" i="1" baseline="-25000" dirty="0">
                <a:solidFill>
                  <a:srgbClr val="0000FF"/>
                </a:solidFill>
              </a:rPr>
              <a:t>i</a:t>
            </a:r>
            <a:r>
              <a:rPr lang="en-US" i="1" dirty="0">
                <a:solidFill>
                  <a:srgbClr val="0000FF"/>
                </a:solidFill>
              </a:rPr>
              <a:t> means that P</a:t>
            </a:r>
            <a:r>
              <a:rPr lang="en-US" i="1" baseline="-25000" dirty="0">
                <a:solidFill>
                  <a:srgbClr val="0000FF"/>
                </a:solidFill>
              </a:rPr>
              <a:t>i </a:t>
            </a:r>
            <a:r>
              <a:rPr lang="en-US" i="1" dirty="0">
                <a:solidFill>
                  <a:srgbClr val="0000FF"/>
                </a:solidFill>
              </a:rPr>
              <a:t> loses the election eventually.  </a:t>
            </a:r>
          </a:p>
        </p:txBody>
      </p:sp>
    </p:spTree>
    <p:extLst>
      <p:ext uri="{BB962C8B-B14F-4D97-AF65-F5344CB8AC3E}">
        <p14:creationId xmlns:p14="http://schemas.microsoft.com/office/powerpoint/2010/main" val="9509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If no </a:t>
            </a:r>
            <a:r>
              <a:rPr lang="en-US" dirty="0" err="1">
                <a:solidFill>
                  <a:srgbClr val="0000FF"/>
                </a:solidFill>
              </a:rPr>
              <a:t>P</a:t>
            </a:r>
            <a:r>
              <a:rPr lang="en-US" baseline="-25000" dirty="0" err="1">
                <a:solidFill>
                  <a:srgbClr val="0000FF"/>
                </a:solidFill>
              </a:rPr>
              <a:t>j</a:t>
            </a:r>
            <a:r>
              <a:rPr lang="en-US" baseline="-25000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 (for j &gt; </a:t>
            </a:r>
            <a:r>
              <a:rPr lang="en-US" dirty="0" err="1">
                <a:solidFill>
                  <a:srgbClr val="0000FF"/>
                </a:solidFill>
              </a:rPr>
              <a:t>i</a:t>
            </a:r>
            <a:r>
              <a:rPr lang="en-US" dirty="0">
                <a:solidFill>
                  <a:srgbClr val="0000FF"/>
                </a:solidFill>
              </a:rPr>
              <a:t>) answers, then P</a:t>
            </a:r>
            <a:r>
              <a:rPr lang="en-US" baseline="-25000" dirty="0">
                <a:solidFill>
                  <a:srgbClr val="0000FF"/>
                </a:solidFill>
              </a:rPr>
              <a:t>i </a:t>
            </a:r>
            <a:r>
              <a:rPr lang="en-US" dirty="0">
                <a:solidFill>
                  <a:srgbClr val="0000FF"/>
                </a:solidFill>
              </a:rPr>
              <a:t> wins the election and declares itself as the coordinator.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baseline="-25000" dirty="0">
                <a:solidFill>
                  <a:srgbClr val="000000"/>
                </a:solidFill>
              </a:rPr>
              <a:t>i   </a:t>
            </a:r>
            <a:r>
              <a:rPr lang="en-US" dirty="0">
                <a:solidFill>
                  <a:srgbClr val="000000"/>
                </a:solidFill>
              </a:rPr>
              <a:t> then sends message to all  </a:t>
            </a:r>
            <a:r>
              <a:rPr lang="en-US" dirty="0" err="1">
                <a:solidFill>
                  <a:srgbClr val="000000"/>
                </a:solidFill>
              </a:rPr>
              <a:t>P</a:t>
            </a:r>
            <a:r>
              <a:rPr lang="en-US" baseline="-25000" dirty="0" err="1">
                <a:solidFill>
                  <a:srgbClr val="000000"/>
                </a:solidFill>
              </a:rPr>
              <a:t>k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(k &lt; </a:t>
            </a:r>
            <a:r>
              <a:rPr lang="en-US" dirty="0" err="1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) stating that P</a:t>
            </a:r>
            <a:r>
              <a:rPr lang="en-US" baseline="-25000" dirty="0">
                <a:solidFill>
                  <a:srgbClr val="000000"/>
                </a:solidFill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is the new coordinator. </a:t>
            </a:r>
          </a:p>
        </p:txBody>
      </p:sp>
    </p:spTree>
    <p:extLst>
      <p:ext uri="{BB962C8B-B14F-4D97-AF65-F5344CB8AC3E}">
        <p14:creationId xmlns:p14="http://schemas.microsoft.com/office/powerpoint/2010/main" val="204308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08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13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8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15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18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3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21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22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9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if coordinator fails before broadcast?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Another node will call for a new election</a:t>
            </a: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7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37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8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Coordinator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Many of the approaches in distributed computing involve a "special" machine that has a unique role or purpose within the system. </a:t>
            </a:r>
          </a:p>
          <a:p>
            <a:pPr lvl="1" algn="just"/>
            <a:r>
              <a:rPr lang="en-US" dirty="0"/>
              <a:t>Consider the Time Server for time synchronization</a:t>
            </a:r>
          </a:p>
          <a:p>
            <a:pPr lvl="1" algn="just"/>
            <a:r>
              <a:rPr lang="en-US" dirty="0"/>
              <a:t>The server that polls each machine and synchronizes time</a:t>
            </a:r>
          </a:p>
          <a:p>
            <a:pPr algn="just"/>
            <a:r>
              <a:rPr lang="en-US" dirty="0"/>
              <a:t>It is not sufficient that the special machine is "appointed" by an administrator, as distributed systems need to re-appoint another special machine in the event of a </a:t>
            </a:r>
            <a:r>
              <a:rPr lang="en-US" dirty="0">
                <a:highlight>
                  <a:srgbClr val="FFFF00"/>
                </a:highlight>
              </a:rPr>
              <a:t>failed coordinator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1763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when a new process joins the network or recovers from a failure?</a:t>
            </a:r>
          </a:p>
          <a:p>
            <a:pPr lvl="1" algn="just"/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New process calls for a new election</a:t>
            </a: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40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1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84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7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09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12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13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</a:t>
            </a:r>
            <a:r>
              <a:rPr lang="en-US" dirty="0">
                <a:solidFill>
                  <a:schemeClr val="accent2"/>
                </a:solidFill>
              </a:rPr>
              <a:t>(Complexity)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How many messages passed?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Best case: O(n)</a:t>
            </a:r>
          </a:p>
          <a:p>
            <a:pPr lvl="1" algn="just"/>
            <a:r>
              <a:rPr lang="en-US" dirty="0">
                <a:solidFill>
                  <a:srgbClr val="000000"/>
                </a:solidFill>
              </a:rPr>
              <a:t>Worst case: O(n^2)</a:t>
            </a:r>
          </a:p>
          <a:p>
            <a:pPr lvl="1" algn="just"/>
            <a:endParaRPr lang="en-US" i="1" dirty="0">
              <a:solidFill>
                <a:schemeClr val="accent2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18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15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2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9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24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5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(Issues)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Assumes that T(m) and T(p) are known. Thus, from the timing, it can figure out whether a machine or node has failed or not. </a:t>
            </a:r>
          </a:p>
          <a:p>
            <a:pPr algn="just"/>
            <a:r>
              <a:rPr lang="en-US" dirty="0"/>
              <a:t>Such assumptions might be </a:t>
            </a:r>
            <a:r>
              <a:rPr lang="en-US" dirty="0">
                <a:highlight>
                  <a:srgbClr val="FFFF00"/>
                </a:highlight>
              </a:rPr>
              <a:t>unrealistic</a:t>
            </a:r>
            <a:r>
              <a:rPr lang="en-US" dirty="0"/>
              <a:t>, as congestion, load, and the indeterminate nature of most networks may violate such assumptions. </a:t>
            </a:r>
          </a:p>
        </p:txBody>
      </p:sp>
    </p:spTree>
    <p:extLst>
      <p:ext uri="{BB962C8B-B14F-4D97-AF65-F5344CB8AC3E}">
        <p14:creationId xmlns:p14="http://schemas.microsoft.com/office/powerpoint/2010/main" val="300139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Election is not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When it comes to synchronization, the selected process needs to know that it can enter the critical section. The other processes need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know that they cannot enter the critical section.</a:t>
            </a:r>
          </a:p>
          <a:p>
            <a:pPr algn="just"/>
            <a:r>
              <a:rPr lang="en-US" dirty="0"/>
              <a:t>It is not necessary for any process, other than the selected process, to know who has been selected. </a:t>
            </a:r>
          </a:p>
          <a:p>
            <a:pPr algn="just"/>
            <a:r>
              <a:rPr lang="en-US" i="1" dirty="0">
                <a:solidFill>
                  <a:srgbClr val="0000FF"/>
                </a:solidFill>
              </a:rPr>
              <a:t>On the contrary, all participants must know which process is the coordinator.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95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Processors are logically connected as a ring. </a:t>
            </a:r>
          </a:p>
          <a:p>
            <a:pPr algn="just"/>
            <a:r>
              <a:rPr lang="en-US" dirty="0"/>
              <a:t>Each processor in the ring is logically ordered. Thus, each processor in the network must know its successor, its successor’s successor etc.</a:t>
            </a:r>
          </a:p>
          <a:p>
            <a:pPr algn="just"/>
            <a:r>
              <a:rPr lang="en-US" dirty="0">
                <a:highlight>
                  <a:srgbClr val="FFFF00"/>
                </a:highlight>
              </a:rPr>
              <a:t>Thus, each processor is aware of the entire logical structure.  </a:t>
            </a:r>
          </a:p>
        </p:txBody>
      </p:sp>
    </p:spTree>
    <p:extLst>
      <p:ext uri="{BB962C8B-B14F-4D97-AF65-F5344CB8AC3E}">
        <p14:creationId xmlns:p14="http://schemas.microsoft.com/office/powerpoint/2010/main" val="362469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(Initiation)</a:t>
            </a:r>
            <a:r>
              <a:rPr lang="en-US" dirty="0"/>
              <a:t> A node realizes that the coordinator has failed (e.g., by trying to communicate with the coordinator).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48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(Election Start)</a:t>
            </a:r>
            <a:r>
              <a:rPr lang="en-US" dirty="0"/>
              <a:t> After realizing that the coordinator has failed, a node passes an election message with its ID around the ring.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election message is passed to its successor.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However, if the successor has failed, it is </a:t>
            </a:r>
            <a:r>
              <a:rPr lang="en-US" dirty="0">
                <a:highlight>
                  <a:srgbClr val="FFFF00"/>
                </a:highlight>
              </a:rPr>
              <a:t>skipped and the message is sent to successor’s successor  and so on. 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3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(Reception of an Election message)</a:t>
            </a:r>
            <a:r>
              <a:rPr lang="en-US" dirty="0"/>
              <a:t> After receiving an election message, a machine </a:t>
            </a:r>
            <a:r>
              <a:rPr lang="en-US" dirty="0">
                <a:highlight>
                  <a:srgbClr val="FFFF00"/>
                </a:highlight>
              </a:rPr>
              <a:t>appends its own ID</a:t>
            </a:r>
            <a:r>
              <a:rPr lang="en-US" dirty="0"/>
              <a:t> and passes the modified election message around the ring.</a:t>
            </a:r>
          </a:p>
        </p:txBody>
      </p:sp>
    </p:spTree>
    <p:extLst>
      <p:ext uri="{BB962C8B-B14F-4D97-AF65-F5344CB8AC3E}">
        <p14:creationId xmlns:p14="http://schemas.microsoft.com/office/powerpoint/2010/main" val="4201552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(Detecting whether the message traversed the entire ring)</a:t>
            </a:r>
            <a:r>
              <a:rPr lang="en-US" dirty="0"/>
              <a:t> Once an election message is received and if the receiver machine </a:t>
            </a:r>
            <a:r>
              <a:rPr lang="en-US" dirty="0">
                <a:highlight>
                  <a:srgbClr val="FFFF00"/>
                </a:highlight>
              </a:rPr>
              <a:t>finds its own ID in the message</a:t>
            </a:r>
            <a:r>
              <a:rPr lang="en-US" dirty="0"/>
              <a:t>, then we conclude that the message had made its way all around the ring.</a:t>
            </a:r>
          </a:p>
        </p:txBody>
      </p:sp>
    </p:spTree>
    <p:extLst>
      <p:ext uri="{BB962C8B-B14F-4D97-AF65-F5344CB8AC3E}">
        <p14:creationId xmlns:p14="http://schemas.microsoft.com/office/powerpoint/2010/main" val="696019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Election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(Choosing the Coordinator)</a:t>
            </a:r>
            <a:r>
              <a:rPr lang="en-US" dirty="0"/>
              <a:t> Once an election message had made its way all around the ring, the machine with the </a:t>
            </a:r>
            <a:r>
              <a:rPr lang="en-US" dirty="0">
                <a:highlight>
                  <a:srgbClr val="FFFF00"/>
                </a:highlight>
              </a:rPr>
              <a:t>highest ID is chosen as the coordinator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At this point, the coordination message is passed similarly around the ring. </a:t>
            </a:r>
          </a:p>
        </p:txBody>
      </p:sp>
    </p:spTree>
    <p:extLst>
      <p:ext uri="{BB962C8B-B14F-4D97-AF65-F5344CB8AC3E}">
        <p14:creationId xmlns:p14="http://schemas.microsoft.com/office/powerpoint/2010/main" val="2043126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45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83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5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8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when a new process joins the network or recovers from a failure?</a:t>
            </a:r>
          </a:p>
          <a:p>
            <a:pPr lvl="1" algn="just"/>
            <a:r>
              <a:rPr lang="en-US" dirty="0">
                <a:solidFill>
                  <a:schemeClr val="accent2"/>
                </a:solidFill>
              </a:rPr>
              <a:t>Reconfiguration of ring structure, know where to place itself at (no arbitrary order)</a:t>
            </a:r>
          </a:p>
          <a:p>
            <a:pPr lvl="1" algn="just"/>
            <a:r>
              <a:rPr lang="en-US" i="1" dirty="0">
                <a:solidFill>
                  <a:schemeClr val="accent2"/>
                </a:solidFill>
              </a:rPr>
              <a:t>New process calls for a new election</a:t>
            </a: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0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2009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1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Election is not Synchronization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Fault tolerance is of secondary importance to Synchronization. In contrast, election is typically required in the event of a fault. </a:t>
            </a:r>
          </a:p>
        </p:txBody>
      </p:sp>
    </p:spTree>
    <p:extLst>
      <p:ext uri="{BB962C8B-B14F-4D97-AF65-F5344CB8AC3E}">
        <p14:creationId xmlns:p14="http://schemas.microsoft.com/office/powerpoint/2010/main" val="349566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8_1715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5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8_1719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65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if coordinator wakes up during coordination?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Another node will call for a new election</a:t>
            </a: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8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1957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90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if a node fails during coordination/message passing?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Start new election again to establish ring structure</a:t>
            </a:r>
          </a:p>
          <a:p>
            <a:pPr lvl="1" algn="just"/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2006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</a:rPr>
              <a:t>What happens if there are multiple detections?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Messages passed around increases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Complexity analysis</a:t>
            </a:r>
          </a:p>
          <a:p>
            <a:pPr lvl="2" algn="just"/>
            <a:r>
              <a:rPr lang="en-US" i="1" dirty="0">
                <a:solidFill>
                  <a:srgbClr val="0000FF"/>
                </a:solidFill>
              </a:rPr>
              <a:t>Best case: O(n)</a:t>
            </a:r>
          </a:p>
          <a:p>
            <a:pPr lvl="2" algn="just"/>
            <a:r>
              <a:rPr lang="en-US" i="1" dirty="0">
                <a:solidFill>
                  <a:srgbClr val="0000FF"/>
                </a:solidFill>
              </a:rPr>
              <a:t>Worst case: O(n^2)</a:t>
            </a:r>
            <a:endParaRPr lang="en-US" dirty="0">
              <a:solidFill>
                <a:srgbClr val="000000"/>
              </a:solidFill>
            </a:endParaRPr>
          </a:p>
          <a:p>
            <a:pPr lvl="1" algn="just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2011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2014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1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3_2018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All messages are delivered within T(m) time. This is called </a:t>
            </a:r>
            <a:r>
              <a:rPr lang="en-US" i="1" dirty="0">
                <a:solidFill>
                  <a:srgbClr val="0000FF"/>
                </a:solidFill>
              </a:rPr>
              <a:t>message propagation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Once a message is received, a reply will be sent within T(p) time. This is called </a:t>
            </a:r>
            <a:r>
              <a:rPr lang="en-US" i="1" dirty="0">
                <a:solidFill>
                  <a:srgbClr val="0000FF"/>
                </a:solidFill>
              </a:rPr>
              <a:t>message handling time.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T(m) and T(p) are known.</a:t>
            </a:r>
          </a:p>
        </p:txBody>
      </p:sp>
    </p:spTree>
    <p:extLst>
      <p:ext uri="{BB962C8B-B14F-4D97-AF65-F5344CB8AC3E}">
        <p14:creationId xmlns:p14="http://schemas.microsoft.com/office/powerpoint/2010/main" val="3865273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In practice communication failure, high latency, and/or congestion can </a:t>
            </a:r>
            <a:r>
              <a:rPr lang="en-US" dirty="0">
                <a:highlight>
                  <a:srgbClr val="FFFF00"/>
                </a:highlight>
              </a:rPr>
              <a:t>partition a network</a:t>
            </a:r>
            <a:r>
              <a:rPr lang="en-US" dirty="0"/>
              <a:t>. We can assume that a collection of machines, under the direction of a coordinator, can perform useful work, even if other such groups exist.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Thus, we have an arrangement such that each group of machines that can communicate among themselves is directed by a coordinator.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Different groups of processors, each operating under the direction of a different coordinator, can co-exist.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42106" y="3482310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48573" y="2099736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42106" y="2099736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48573" y="3516310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4487" y="2254555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4487" y="362709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65313" y="224487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346" y="367090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71331" y="1945361"/>
            <a:ext cx="3113896" cy="26992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352887" y="3482310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959354" y="2099736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352887" y="2099736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959354" y="3516310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55268" y="2254555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55268" y="362709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6094" y="224487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46127" y="367090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082112" y="1945361"/>
            <a:ext cx="1504681" cy="26992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739193" y="1948334"/>
            <a:ext cx="1504681" cy="26992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0240" y="4732391"/>
            <a:ext cx="4134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All nodes 1,2,3,4 are in the same partition, thus only one coordinator for (1,2,3,4).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91898" y="4732391"/>
            <a:ext cx="413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All links between (1,2) and (3,4) are down 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or heavily congested. Thus, creates virtually two network partitions.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9413" y="6034027"/>
            <a:ext cx="793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>
                <a:solidFill>
                  <a:srgbClr val="FF0000"/>
                </a:solidFill>
              </a:rPr>
              <a:t>How to elect coordinators with such evolving partitions? </a:t>
            </a:r>
          </a:p>
        </p:txBody>
      </p:sp>
    </p:spTree>
    <p:extLst>
      <p:ext uri="{BB962C8B-B14F-4D97-AF65-F5344CB8AC3E}">
        <p14:creationId xmlns:p14="http://schemas.microsoft.com/office/powerpoint/2010/main" val="16483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i="1" dirty="0"/>
              <a:t>Invitation Algorithm</a:t>
            </a:r>
            <a:r>
              <a:rPr lang="en-US" dirty="0"/>
              <a:t> provides a protocol for forming groups of available machines within network partitions, and then creating larger groups as failed machines are returned to service or network partitions are rectified. </a:t>
            </a:r>
          </a:p>
        </p:txBody>
      </p:sp>
    </p:spTree>
    <p:extLst>
      <p:ext uri="{BB962C8B-B14F-4D97-AF65-F5344CB8AC3E}">
        <p14:creationId xmlns:p14="http://schemas.microsoft.com/office/powerpoint/2010/main" val="1984174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(On failure of coordinator</a:t>
            </a:r>
            <a:r>
              <a:rPr lang="en-US" dirty="0"/>
              <a:t>) A node realizes that the coordinator has failed, elects itself as the coordinator and broadcasts the coordinator message to all other reachable nodes. </a:t>
            </a:r>
          </a:p>
        </p:txBody>
      </p:sp>
    </p:spTree>
    <p:extLst>
      <p:ext uri="{BB962C8B-B14F-4D97-AF65-F5344CB8AC3E}">
        <p14:creationId xmlns:p14="http://schemas.microsoft.com/office/powerpoint/2010/main" val="10404684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Partitions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174342" y="3154911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780809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174342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780809" y="3188911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7672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76723" y="329969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97549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67582" y="3343507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903567" y="1617962"/>
            <a:ext cx="1504681" cy="26992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560648" y="1620935"/>
            <a:ext cx="1504681" cy="26992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451882" y="4404992"/>
            <a:ext cx="4134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All links between (1,2) and (3,4) are down 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or heavily congested. Thus, creates virtually two network partitions.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591509"/>
            <a:ext cx="793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Assume node 1 realizes that node 4 has failed. 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But note that the partitions are yet to be known by all nodes.</a:t>
            </a:r>
          </a:p>
        </p:txBody>
      </p:sp>
    </p:spTree>
    <p:extLst>
      <p:ext uri="{BB962C8B-B14F-4D97-AF65-F5344CB8AC3E}">
        <p14:creationId xmlns:p14="http://schemas.microsoft.com/office/powerpoint/2010/main" val="126271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803194"/>
            <a:ext cx="793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Node 1 tries to create its own group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07456" y="1617962"/>
            <a:ext cx="5492113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26" idx="2"/>
            <a:endCxn id="24" idx="0"/>
          </p:cNvCxnSpPr>
          <p:nvPr/>
        </p:nvCxnSpPr>
        <p:spPr>
          <a:xfrm>
            <a:off x="2664071" y="2727861"/>
            <a:ext cx="14366" cy="12285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1289" y="3237549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1" name="Straight Arrow Connector 20"/>
          <p:cNvCxnSpPr>
            <a:stCxn id="26" idx="3"/>
            <a:endCxn id="25" idx="1"/>
          </p:cNvCxnSpPr>
          <p:nvPr/>
        </p:nvCxnSpPr>
        <p:spPr>
          <a:xfrm>
            <a:off x="3159976" y="2250099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36810" y="1867058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</p:spTree>
    <p:extLst>
      <p:ext uri="{BB962C8B-B14F-4D97-AF65-F5344CB8AC3E}">
        <p14:creationId xmlns:p14="http://schemas.microsoft.com/office/powerpoint/2010/main" val="330255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(On receiving a join group message</a:t>
            </a:r>
            <a:r>
              <a:rPr lang="en-US" dirty="0"/>
              <a:t>) A node responds to such a message and tries to elect itself as the coordinator similarly. </a:t>
            </a:r>
          </a:p>
          <a:p>
            <a:pPr algn="just"/>
            <a:r>
              <a:rPr lang="en-US" dirty="0"/>
              <a:t>If a response is received from a </a:t>
            </a:r>
            <a:r>
              <a:rPr lang="en-US" dirty="0">
                <a:highlight>
                  <a:srgbClr val="FFFF00"/>
                </a:highlight>
              </a:rPr>
              <a:t>higher ID </a:t>
            </a:r>
            <a:r>
              <a:rPr lang="en-US" dirty="0"/>
              <a:t>machine, then the machine starting the election process retires. </a:t>
            </a:r>
          </a:p>
        </p:txBody>
      </p:sp>
    </p:spTree>
    <p:extLst>
      <p:ext uri="{BB962C8B-B14F-4D97-AF65-F5344CB8AC3E}">
        <p14:creationId xmlns:p14="http://schemas.microsoft.com/office/powerpoint/2010/main" val="787830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803194"/>
            <a:ext cx="793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3 never responds and Node 1 retires after receiving response from 2.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88833" y="2727861"/>
            <a:ext cx="14366" cy="12285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1289" y="3237549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1" name="Straight Arrow Connector 20"/>
          <p:cNvCxnSpPr>
            <a:stCxn id="26" idx="3"/>
            <a:endCxn id="25" idx="1"/>
          </p:cNvCxnSpPr>
          <p:nvPr/>
        </p:nvCxnSpPr>
        <p:spPr>
          <a:xfrm>
            <a:off x="3159976" y="2250099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36810" y="1867058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839397" y="2727862"/>
            <a:ext cx="0" cy="1228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39397" y="3238408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Ack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907456" y="1617962"/>
            <a:ext cx="5492113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803194"/>
            <a:ext cx="793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2 elects itself as the coordinator and asks others to join his group.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74467" y="2727862"/>
            <a:ext cx="14366" cy="1228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1289" y="3237549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429218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24747" y="4434534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0" name="Straight Arrow Connector 19"/>
          <p:cNvCxnSpPr>
            <a:endCxn id="25" idx="1"/>
          </p:cNvCxnSpPr>
          <p:nvPr/>
        </p:nvCxnSpPr>
        <p:spPr>
          <a:xfrm flipV="1">
            <a:off x="3159976" y="2250099"/>
            <a:ext cx="3002939" cy="2020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1657" y="3280661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907456" y="1617962"/>
            <a:ext cx="5492113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1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454534"/>
            <a:ext cx="79373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3 and 4 never respond, but node 1 does.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At this stage partition (1,2) is formed. Likewise, (3,4) partition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is formed.  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07456" y="1617962"/>
            <a:ext cx="150468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894888" y="1617962"/>
            <a:ext cx="150468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74467" y="2727862"/>
            <a:ext cx="14366" cy="12285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81289" y="3237549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429218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24747" y="4434534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0" name="Straight Arrow Connector 19"/>
          <p:cNvCxnSpPr>
            <a:endCxn id="25" idx="1"/>
          </p:cNvCxnSpPr>
          <p:nvPr/>
        </p:nvCxnSpPr>
        <p:spPr>
          <a:xfrm flipV="1">
            <a:off x="3159976" y="2250099"/>
            <a:ext cx="3002939" cy="20202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01657" y="3280661"/>
            <a:ext cx="9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26955" y="2697444"/>
            <a:ext cx="12442" cy="1271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39397" y="3280661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85097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(Exercise)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i="1" dirty="0"/>
              <a:t>Based on the assumptions stated in the previous slide, what is the maximum amount of time needed to receive the response for a sent message? </a:t>
            </a:r>
          </a:p>
          <a:p>
            <a:pPr marL="0" indent="0" algn="just">
              <a:buNone/>
            </a:pPr>
            <a:endParaRPr lang="en-US" i="1" dirty="0"/>
          </a:p>
          <a:p>
            <a:pPr marL="0" indent="0" algn="just">
              <a:buNone/>
            </a:pPr>
            <a:r>
              <a:rPr lang="en-US" i="1" dirty="0">
                <a:solidFill>
                  <a:schemeClr val="accent2"/>
                </a:solidFill>
              </a:rPr>
              <a:t>Ans: 2T(m) + T(p)</a:t>
            </a:r>
          </a:p>
        </p:txBody>
      </p:sp>
    </p:spTree>
    <p:extLst>
      <p:ext uri="{BB962C8B-B14F-4D97-AF65-F5344CB8AC3E}">
        <p14:creationId xmlns:p14="http://schemas.microsoft.com/office/powerpoint/2010/main" val="1659877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Periodically coordinators </a:t>
            </a:r>
            <a:r>
              <a:rPr lang="en-US" dirty="0">
                <a:highlight>
                  <a:srgbClr val="FFFF00"/>
                </a:highlight>
              </a:rPr>
              <a:t>look for other coordinators.</a:t>
            </a:r>
            <a:r>
              <a:rPr lang="en-US" dirty="0"/>
              <a:t> If they find other coordinators, they invite them to merge into a new partition. </a:t>
            </a:r>
          </a:p>
          <a:p>
            <a:pPr algn="just"/>
            <a:r>
              <a:rPr lang="en-US" dirty="0"/>
              <a:t>If they accept the invitation, the coordinators tell their participants to move into the new group and move into the new group themselves. In this way, groups can be merged into a single group. </a:t>
            </a:r>
          </a:p>
        </p:txBody>
      </p:sp>
    </p:spTree>
    <p:extLst>
      <p:ext uri="{BB962C8B-B14F-4D97-AF65-F5344CB8AC3E}">
        <p14:creationId xmlns:p14="http://schemas.microsoft.com/office/powerpoint/2010/main" val="4074260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538" y="5454534"/>
            <a:ext cx="7937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2 and 4, being coordinators periodically look for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other coordinators.  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0745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137295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27077" y="375924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Are you a coordinator?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78282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379" y="5379822"/>
            <a:ext cx="91296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2 and 4, being coordinators periodically look for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other coordinators. Since the network is repaired, node 4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can receive response from  1. Likewise, 2 can receive response from 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137295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27077" y="375924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Are you a coordinator?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159977" y="4654259"/>
            <a:ext cx="300293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3383" y="429482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yes</a:t>
            </a:r>
          </a:p>
        </p:txBody>
      </p:sp>
      <p:cxnSp>
        <p:nvCxnSpPr>
          <p:cNvPr id="20" name="Straight Arrow Connector 19"/>
          <p:cNvCxnSpPr>
            <a:stCxn id="27" idx="0"/>
            <a:endCxn id="26" idx="3"/>
          </p:cNvCxnSpPr>
          <p:nvPr/>
        </p:nvCxnSpPr>
        <p:spPr>
          <a:xfrm flipH="1" flipV="1">
            <a:off x="3159976" y="2250099"/>
            <a:ext cx="3498844" cy="16032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08961" y="29125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Are you a coordinator?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157936" y="2006372"/>
            <a:ext cx="3902010" cy="18469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44151" y="2922456"/>
            <a:ext cx="46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No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90745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78282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379" y="5379822"/>
            <a:ext cx="9129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2 accepts the invitation to join the group of 4.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Concurrently, Node 2 also asks its group members to join.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642038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73383" y="4284927"/>
            <a:ext cx="51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Yes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174342" y="4150650"/>
            <a:ext cx="300293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05097" y="379958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0745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782826" y="1617962"/>
            <a:ext cx="1619621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24" idx="0"/>
            <a:endCxn id="26" idx="2"/>
          </p:cNvCxnSpPr>
          <p:nvPr/>
        </p:nvCxnSpPr>
        <p:spPr>
          <a:xfrm flipH="1" flipV="1">
            <a:off x="2664071" y="2727861"/>
            <a:ext cx="14366" cy="12285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03700" y="3202018"/>
            <a:ext cx="19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the group of 4</a:t>
            </a:r>
          </a:p>
        </p:txBody>
      </p:sp>
    </p:spTree>
    <p:extLst>
      <p:ext uri="{BB962C8B-B14F-4D97-AF65-F5344CB8AC3E}">
        <p14:creationId xmlns:p14="http://schemas.microsoft.com/office/powerpoint/2010/main" val="30756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(Example)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182532" y="3956364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162915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8166" y="1772337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162915" y="3853332"/>
            <a:ext cx="991810" cy="9555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0743" y="192715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80611" y="412857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9655" y="191747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49688" y="400792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379" y="5379822"/>
            <a:ext cx="912962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Node 2 accepts the invitation to join the group of 4.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</a:rPr>
              <a:t>Concurrently, Node 2 also asks its group members to join.</a:t>
            </a:r>
          </a:p>
          <a:p>
            <a:pPr algn="ctr"/>
            <a:r>
              <a:rPr lang="en-US" sz="2400" i="1" dirty="0">
                <a:solidFill>
                  <a:srgbClr val="FF0000"/>
                </a:solidFill>
              </a:rPr>
              <a:t>The network partition now contains all the nodes. 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74342" y="4137295"/>
            <a:ext cx="30029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85446" y="3771698"/>
            <a:ext cx="51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Yes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159977" y="4654259"/>
            <a:ext cx="300293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73383" y="429482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07456" y="1617962"/>
            <a:ext cx="5638095" cy="349985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24" idx="0"/>
            <a:endCxn id="26" idx="2"/>
          </p:cNvCxnSpPr>
          <p:nvPr/>
        </p:nvCxnSpPr>
        <p:spPr>
          <a:xfrm flipH="1" flipV="1">
            <a:off x="2664071" y="2727861"/>
            <a:ext cx="14366" cy="12285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03700" y="3202018"/>
            <a:ext cx="19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Join the group of 4</a:t>
            </a:r>
          </a:p>
        </p:txBody>
      </p:sp>
    </p:spTree>
    <p:extLst>
      <p:ext uri="{BB962C8B-B14F-4D97-AF65-F5344CB8AC3E}">
        <p14:creationId xmlns:p14="http://schemas.microsoft.com/office/powerpoint/2010/main" val="561847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10208_1738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45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(Advantage)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Partially solves the problem of detecting node unreachability, as sub-groups can work concurrently with different coordinators. </a:t>
            </a:r>
          </a:p>
        </p:txBody>
      </p:sp>
    </p:spTree>
    <p:extLst>
      <p:ext uri="{BB962C8B-B14F-4D97-AF65-F5344CB8AC3E}">
        <p14:creationId xmlns:p14="http://schemas.microsoft.com/office/powerpoint/2010/main" val="39018926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Algorithm (Issues)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All processing stops when the partitions are being merged. </a:t>
            </a:r>
          </a:p>
          <a:p>
            <a:pPr algn="just"/>
            <a:r>
              <a:rPr lang="en-US" dirty="0"/>
              <a:t>Does </a:t>
            </a:r>
            <a:r>
              <a:rPr lang="en-US" dirty="0">
                <a:highlight>
                  <a:srgbClr val="FFFF00"/>
                </a:highlight>
              </a:rPr>
              <a:t>not</a:t>
            </a:r>
            <a:r>
              <a:rPr lang="en-US" dirty="0"/>
              <a:t> guarantee global consistency of data structures across all nodes</a:t>
            </a:r>
          </a:p>
          <a:p>
            <a:pPr lvl="1" algn="just"/>
            <a:r>
              <a:rPr lang="en-US" i="1" dirty="0">
                <a:solidFill>
                  <a:srgbClr val="0000FF"/>
                </a:solidFill>
              </a:rPr>
              <a:t>Consistency of data structures is only guaranteed within a partition, but not across partitions. </a:t>
            </a:r>
          </a:p>
        </p:txBody>
      </p:sp>
    </p:spTree>
    <p:extLst>
      <p:ext uri="{BB962C8B-B14F-4D97-AF65-F5344CB8AC3E}">
        <p14:creationId xmlns:p14="http://schemas.microsoft.com/office/powerpoint/2010/main" val="1077603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Detecting Node Failures (Issues)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Based on round trip time (RTT) beyond a threshold</a:t>
            </a:r>
          </a:p>
          <a:p>
            <a:r>
              <a:rPr lang="en-US" dirty="0"/>
              <a:t>If the threshold is too high</a:t>
            </a:r>
          </a:p>
          <a:p>
            <a:pPr lvl="1"/>
            <a:r>
              <a:rPr lang="en-US" dirty="0"/>
              <a:t>Affects performance of the overall system while electing coordinator</a:t>
            </a:r>
          </a:p>
          <a:p>
            <a:r>
              <a:rPr lang="en-US" dirty="0"/>
              <a:t>If the threshold is too low</a:t>
            </a:r>
          </a:p>
          <a:p>
            <a:pPr lvl="1"/>
            <a:r>
              <a:rPr lang="en-US" dirty="0"/>
              <a:t>May invoke coordinator election more frequently than required</a:t>
            </a:r>
          </a:p>
          <a:p>
            <a:pPr lvl="1"/>
            <a:r>
              <a:rPr lang="en-US" dirty="0"/>
              <a:t>More messages due to election</a:t>
            </a:r>
          </a:p>
          <a:p>
            <a:pPr lvl="1"/>
            <a:r>
              <a:rPr lang="en-US" dirty="0"/>
              <a:t>More than one coordinators</a:t>
            </a:r>
          </a:p>
        </p:txBody>
      </p:sp>
    </p:spTree>
    <p:extLst>
      <p:ext uri="{BB962C8B-B14F-4D97-AF65-F5344CB8AC3E}">
        <p14:creationId xmlns:p14="http://schemas.microsoft.com/office/powerpoint/2010/main" val="185326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Given that T(m) and T(P) are known, it is possible to detect when a machine has faults, i.e., unable to communicate.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How?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Through the help of timeouts. Expect maybe 2x of the time</a:t>
            </a:r>
          </a:p>
        </p:txBody>
      </p:sp>
    </p:spTree>
    <p:extLst>
      <p:ext uri="{BB962C8B-B14F-4D97-AF65-F5344CB8AC3E}">
        <p14:creationId xmlns:p14="http://schemas.microsoft.com/office/powerpoint/2010/main" val="191353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When a processor P</a:t>
            </a:r>
            <a:r>
              <a:rPr lang="en-US" baseline="-25000" dirty="0"/>
              <a:t>i</a:t>
            </a:r>
            <a:r>
              <a:rPr lang="en-US" dirty="0"/>
              <a:t> suspects that the coordinator has failed (e.g. by communicating and receiving no response within time), it tries to elect itself as the coordinator. </a:t>
            </a:r>
          </a:p>
          <a:p>
            <a:pPr algn="just"/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sends message to all other processors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that have higher IDs (i.e. j &gt; </a:t>
            </a:r>
            <a:r>
              <a:rPr lang="en-US" dirty="0" err="1"/>
              <a:t>i</a:t>
            </a:r>
            <a:r>
              <a:rPr lang="en-US" dirty="0"/>
              <a:t>) stating that P</a:t>
            </a:r>
            <a:r>
              <a:rPr lang="en-US" baseline="-25000" dirty="0"/>
              <a:t>i</a:t>
            </a:r>
            <a:r>
              <a:rPr lang="en-US" dirty="0"/>
              <a:t> is the new coordinator.</a:t>
            </a:r>
          </a:p>
          <a:p>
            <a:pPr algn="just"/>
            <a:r>
              <a:rPr lang="en-US" dirty="0"/>
              <a:t>If any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baseline="-25000" dirty="0"/>
              <a:t> </a:t>
            </a:r>
            <a:r>
              <a:rPr lang="en-US" dirty="0"/>
              <a:t> (for j &gt; </a:t>
            </a:r>
            <a:r>
              <a:rPr lang="en-US" dirty="0" err="1"/>
              <a:t>i</a:t>
            </a:r>
            <a:r>
              <a:rPr lang="en-US" dirty="0"/>
              <a:t>) answers, then P</a:t>
            </a:r>
            <a:r>
              <a:rPr lang="en-US" baseline="-25000" dirty="0"/>
              <a:t>i </a:t>
            </a:r>
            <a:r>
              <a:rPr lang="en-US" dirty="0"/>
              <a:t> loses the election.</a:t>
            </a:r>
          </a:p>
        </p:txBody>
      </p:sp>
    </p:spTree>
    <p:extLst>
      <p:ext uri="{BB962C8B-B14F-4D97-AF65-F5344CB8AC3E}">
        <p14:creationId xmlns:p14="http://schemas.microsoft.com/office/powerpoint/2010/main" val="2236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Bully Algorithm (Protocol)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1" dirty="0"/>
              <a:t>Objective is to elect the available processor/machine with the highest ID. This will be the coordinator. </a:t>
            </a:r>
          </a:p>
        </p:txBody>
      </p:sp>
    </p:spTree>
    <p:extLst>
      <p:ext uri="{BB962C8B-B14F-4D97-AF65-F5344CB8AC3E}">
        <p14:creationId xmlns:p14="http://schemas.microsoft.com/office/powerpoint/2010/main" val="1045475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1910</Words>
  <Application>Microsoft Office PowerPoint</Application>
  <PresentationFormat>On-screen Show (4:3)</PresentationFormat>
  <Paragraphs>223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Coordinator Election</vt:lpstr>
      <vt:lpstr>Coordinator Election</vt:lpstr>
      <vt:lpstr>Election is not Synchronization</vt:lpstr>
      <vt:lpstr>Election is not Synchronization</vt:lpstr>
      <vt:lpstr>Bully Algorithm</vt:lpstr>
      <vt:lpstr>Bully Algorithm (Exercise)</vt:lpstr>
      <vt:lpstr>Bully Algorithm</vt:lpstr>
      <vt:lpstr>Bully Algorithm (Protocol)</vt:lpstr>
      <vt:lpstr>Bully Algorithm (Protocol)</vt:lpstr>
      <vt:lpstr>Bully Algorithm (Protocol)</vt:lpstr>
      <vt:lpstr>Bully Algorithm (Protocol)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Bully Algorithm (Protocol)</vt:lpstr>
      <vt:lpstr>PowerPoint Presentation</vt:lpstr>
      <vt:lpstr>Bully Algorithm (Protocol)</vt:lpstr>
      <vt:lpstr>PowerPoint Presentation</vt:lpstr>
      <vt:lpstr>PowerPoint Presentation</vt:lpstr>
      <vt:lpstr>PowerPoint Presentation</vt:lpstr>
      <vt:lpstr>PowerPoint Presentation</vt:lpstr>
      <vt:lpstr>Bully Algorithm (Complexity)</vt:lpstr>
      <vt:lpstr>PowerPoint Presentation</vt:lpstr>
      <vt:lpstr>PowerPoint Presentation</vt:lpstr>
      <vt:lpstr>PowerPoint Presentation</vt:lpstr>
      <vt:lpstr>Bully Algorithm (Issues)</vt:lpstr>
      <vt:lpstr>Ring Election</vt:lpstr>
      <vt:lpstr>Ring Election (Protocol)</vt:lpstr>
      <vt:lpstr>Ring Election (Protocol)</vt:lpstr>
      <vt:lpstr>Ring Election (Protocol)</vt:lpstr>
      <vt:lpstr>Ring Election (Protocol)</vt:lpstr>
      <vt:lpstr>Ring Election (Protocol)</vt:lpstr>
      <vt:lpstr>PowerPoint Presentation</vt:lpstr>
      <vt:lpstr>PowerPoint Presentation</vt:lpstr>
      <vt:lpstr>Ring Algorithm (Protocol)</vt:lpstr>
      <vt:lpstr>PowerPoint Presentation</vt:lpstr>
      <vt:lpstr>PowerPoint Presentation</vt:lpstr>
      <vt:lpstr>PowerPoint Presentation</vt:lpstr>
      <vt:lpstr>Bully Algorithm (Protocol)</vt:lpstr>
      <vt:lpstr>PowerPoint Presentation</vt:lpstr>
      <vt:lpstr>Bully Algorithm (Protocol)</vt:lpstr>
      <vt:lpstr>PowerPoint Presentation</vt:lpstr>
      <vt:lpstr>Bully Algorithm (Protocol)</vt:lpstr>
      <vt:lpstr>PowerPoint Presentation</vt:lpstr>
      <vt:lpstr>PowerPoint Presentation</vt:lpstr>
      <vt:lpstr>PowerPoint Presentation</vt:lpstr>
      <vt:lpstr>Invitation Algorithm</vt:lpstr>
      <vt:lpstr>Network Partitions</vt:lpstr>
      <vt:lpstr>Invitation Algorithm</vt:lpstr>
      <vt:lpstr>Invitation Algorithm (Protocol)</vt:lpstr>
      <vt:lpstr>Network Partitions</vt:lpstr>
      <vt:lpstr>Invitation Algorithm (Example)</vt:lpstr>
      <vt:lpstr>Invitation Algorithm (Protocol)</vt:lpstr>
      <vt:lpstr>Invitation Algorithm (Example)</vt:lpstr>
      <vt:lpstr>Invitation Algorithm (Example)</vt:lpstr>
      <vt:lpstr>Invitation Algorithm (Example)</vt:lpstr>
      <vt:lpstr>Invitation Algorithm (Protocol)</vt:lpstr>
      <vt:lpstr>Invitation Algorithm (Example)</vt:lpstr>
      <vt:lpstr>Invitation Algorithm (Example)</vt:lpstr>
      <vt:lpstr>Invitation Algorithm (Example)</vt:lpstr>
      <vt:lpstr>Invitation Algorithm (Example)</vt:lpstr>
      <vt:lpstr>PowerPoint Presentation</vt:lpstr>
      <vt:lpstr>Invitation Algorithm (Advantage)</vt:lpstr>
      <vt:lpstr>Invitation Algorithm (Issues)</vt:lpstr>
      <vt:lpstr>Detecting Node Failures (Issues)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Coordinator Election</dc:title>
  <dc:creator>Sudipta Chattopadhyay</dc:creator>
  <cp:lastModifiedBy>Foo Chuan Shao</cp:lastModifiedBy>
  <cp:revision>33</cp:revision>
  <dcterms:created xsi:type="dcterms:W3CDTF">2022-02-15T04:19:42Z</dcterms:created>
  <dcterms:modified xsi:type="dcterms:W3CDTF">2023-12-13T03:51:46Z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2023-09-24T13:19:13Z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a1eb9e24-45d1-45c3-9f65-6d84029f1013</vt:lpwstr>
  </property>
  <property fmtid="{D5CDD505-2E9C-101B-9397-08002B2CF9AE}" pid="8" name="MSIP_Label_be298231-ee28-4c9e-9ffa-238d0040efda_ContentBits">
    <vt:lpwstr>0</vt:lpwstr>
  </property>
</Properties>
</file>